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1pPr>
    <a:lvl2pPr marL="0" marR="0" indent="457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2pPr>
    <a:lvl3pPr marL="0" marR="0" indent="914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3pPr>
    <a:lvl4pPr marL="0" marR="0" indent="1371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4pPr>
    <a:lvl5pPr marL="0" marR="0" indent="18288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5pPr>
    <a:lvl6pPr marL="0" marR="0" indent="22860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6pPr>
    <a:lvl7pPr marL="0" marR="0" indent="27432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7pPr>
    <a:lvl8pPr marL="0" marR="0" indent="32004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8pPr>
    <a:lvl9pPr marL="0" marR="0" indent="3657600" algn="ctr" defTabSz="2438400" rtl="0" fontAlgn="auto" latinLnBrk="0" hangingPunct="0">
      <a:lnSpc>
        <a:spcPct val="9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Canela Text Regular"/>
        <a:ea typeface="Canela Text Regular"/>
        <a:cs typeface="Canela Text Regular"/>
        <a:sym typeface="Canela Text Regula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217956"/>
              <a:satOff val="14368"/>
              <a:lumOff val="17764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E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71091"/>
              <a:satOff val="15926"/>
              <a:lumOff val="22314"/>
            </a:schemeClr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45B43B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45B43B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9036"/>
              <a:lumOff val="17111"/>
            </a:schemeClr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BD17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FBD17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8A2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C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32C5B9"/>
          </a:solidFill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240640"/>
                  <a:satOff val="2542"/>
                  <a:lumOff val="-1319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240640"/>
              <a:satOff val="2542"/>
              <a:lumOff val="-13198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F"/>
          </a:solidFill>
        </a:fill>
      </a:tcStyle>
    </a:band2H>
    <a:firstCol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Graphik Semibold"/>
          <a:ea typeface="Graphik Semibold"/>
          <a:cs typeface="Graphik Semi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6" name="Shape 18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-boolean</a:t>
            </a:r>
          </a:p>
          <a:p>
            <a:pPr/>
            <a:r>
              <a:t>-man geht die liste an autos durch</a:t>
            </a:r>
          </a:p>
          <a:p>
            <a:pPr/>
            <a:r>
              <a:t>-checkt für alle ob diese den selben y-wert wert haben (In der selben Lane sind)</a:t>
            </a:r>
          </a:p>
          <a:p>
            <a:pPr/>
            <a:r>
              <a:t>-falls der fall ist: ist x-wert kleiner als auto hinter mir oder ist mein x wert+länge größer als Vordermann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19200" y="11986162"/>
            <a:ext cx="21945599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19200" y="7567579"/>
            <a:ext cx="21945600" cy="225059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1219200" y="8462239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Body Level One…"/>
          <p:cNvSpPr txBox="1"/>
          <p:nvPr>
            <p:ph type="body" sz="half" idx="1" hasCustomPrompt="1"/>
          </p:nvPr>
        </p:nvSpPr>
        <p:spPr>
          <a:xfrm>
            <a:off x="1219200" y="4214484"/>
            <a:ext cx="21945600" cy="4269708"/>
          </a:xfrm>
          <a:prstGeom prst="rect">
            <a:avLst/>
          </a:prstGeom>
        </p:spPr>
        <p:txBody>
          <a:bodyPr anchor="b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22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1219200" y="11100053"/>
            <a:ext cx="21945602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1pPr>
            <a:lvl2pPr marL="0" indent="4572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2pPr>
            <a:lvl3pPr marL="0" indent="9144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3pPr>
            <a:lvl4pPr marL="0" indent="13716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4pPr>
            <a:lvl5pPr marL="0" indent="182880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8400">
                <a:latin typeface="+mn-lt"/>
                <a:ea typeface="+mn-ea"/>
                <a:cs typeface="+mn-cs"/>
                <a:sym typeface="Canela Bold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ea against sky at sunset 2"/>
          <p:cNvSpPr/>
          <p:nvPr>
            <p:ph type="pic" sz="quarter" idx="21"/>
          </p:nvPr>
        </p:nvSpPr>
        <p:spPr>
          <a:xfrm>
            <a:off x="15744825" y="5581752"/>
            <a:ext cx="7365408" cy="828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Sea against sky at sunset 1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each and sea at sunset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each and sea at sunset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each and sea at sunset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Body Level One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9" sz="60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4" name="Author and Date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lide Title"/>
          <p:cNvSpPr txBox="1"/>
          <p:nvPr>
            <p:ph type="title" hasCustomPrompt="1"/>
          </p:nvPr>
        </p:nvSpPr>
        <p:spPr>
          <a:xfrm>
            <a:off x="1215495" y="4585102"/>
            <a:ext cx="9757338" cy="2540001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3" name="Sea against sky at sunset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4572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9144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13716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182880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4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1" name="Sea against sky at sunset"/>
          <p:cNvSpPr/>
          <p:nvPr>
            <p:ph type="pic" idx="21"/>
          </p:nvPr>
        </p:nvSpPr>
        <p:spPr>
          <a:xfrm>
            <a:off x="12192644" y="718588"/>
            <a:ext cx="10972801" cy="1232962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2" name="Slide Subtitle"/>
          <p:cNvSpPr txBox="1"/>
          <p:nvPr>
            <p:ph type="body" sz="quarter" idx="22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63" name="Body Level One…"/>
          <p:cNvSpPr txBox="1"/>
          <p:nvPr>
            <p:ph type="body" sz="half" idx="1" hasCustomPrompt="1"/>
          </p:nvPr>
        </p:nvSpPr>
        <p:spPr>
          <a:xfrm>
            <a:off x="1219200" y="4023221"/>
            <a:ext cx="9757569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xfrm>
            <a:off x="1200403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4572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9144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13716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182880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Agenda Subtitle"/>
          <p:cNvSpPr txBox="1"/>
          <p:nvPr>
            <p:ph type="body" sz="quarter" idx="21" hasCustomPrompt="1"/>
          </p:nvPr>
        </p:nvSpPr>
        <p:spPr>
          <a:xfrm>
            <a:off x="1219200" y="2387115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997689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1pPr>
      <a:lvl2pPr marL="0" marR="0" indent="457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2pPr>
      <a:lvl3pPr marL="0" marR="0" indent="914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3pPr>
      <a:lvl4pPr marL="0" marR="0" indent="1371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4pPr>
      <a:lvl5pPr marL="0" marR="0" indent="18288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5pPr>
      <a:lvl6pPr marL="0" marR="0" indent="22860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6pPr>
      <a:lvl7pPr marL="0" marR="0" indent="27432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7pPr>
      <a:lvl8pPr marL="0" marR="0" indent="32004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8pPr>
      <a:lvl9pPr marL="0" marR="0" indent="365760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000000"/>
          </a:solidFill>
          <a:uFillTx/>
          <a:latin typeface="+mn-lt"/>
          <a:ea typeface="+mn-ea"/>
          <a:cs typeface="+mn-cs"/>
          <a:sym typeface="Canela Bold"/>
        </a:defRPr>
      </a:lvl9pPr>
    </p:titleStyle>
    <p:bodyStyle>
      <a:lvl1pPr marL="5461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8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000000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Author and Dat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Traffic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Traffic</a:t>
            </a:r>
          </a:p>
        </p:txBody>
      </p:sp>
      <p:sp>
        <p:nvSpPr>
          <p:cNvPr id="153" name="Eine kleine Vorstellung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Eine kleine Vorstellung</a:t>
            </a:r>
          </a:p>
        </p:txBody>
      </p:sp>
      <p:pic>
        <p:nvPicPr>
          <p:cNvPr id="154" name="Screenshot 2023-04-12 at 11.13.46.png" descr="Screenshot 2023-04-12 at 11.13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8806" y="1412653"/>
            <a:ext cx="7106046" cy="35646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Screenshot 2023-04-12 at 11.13.46.png" descr="Screenshot 2023-04-12 at 11.13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70534" y="1412653"/>
            <a:ext cx="7106046" cy="35646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Screenshot 2023-04-12 at 11.15.31.png" descr="Screenshot 2023-04-12 at 11.15.3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55644" y="1412952"/>
            <a:ext cx="7137008" cy="3564622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Screenshot 2023-04-12 at 11.13.46.png" descr="Screenshot 2023-04-12 at 11.13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76271" y="1412653"/>
            <a:ext cx="7106046" cy="35646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Screenshot 2023-04-12 at 11.13.46.png" descr="Screenshot 2023-04-12 at 11.13.4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434021" y="1412653"/>
            <a:ext cx="7106045" cy="356462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olli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Collision</a:t>
            </a:r>
          </a:p>
        </p:txBody>
      </p:sp>
      <p:sp>
        <p:nvSpPr>
          <p:cNvPr id="203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204" name="Screenshot 2023-04-12 at 11.49.32.png" descr="Screenshot 2023-04-12 at 11.49.3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14843" y="3431478"/>
            <a:ext cx="18354314" cy="106851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Dem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Mahmoud…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indent="379475" algn="l" defTabSz="2023872">
              <a:defRPr spc="-69" sz="6972"/>
            </a:pPr>
            <a:r>
              <a:t>Mahmoud </a:t>
            </a:r>
          </a:p>
          <a:p>
            <a:pPr lvl="1" indent="379475" algn="l" defTabSz="2023872">
              <a:defRPr spc="-69" sz="6972"/>
            </a:pPr>
            <a:r>
              <a:t>Rafati</a:t>
            </a:r>
          </a:p>
        </p:txBody>
      </p:sp>
      <p:pic>
        <p:nvPicPr>
          <p:cNvPr id="161" name="Sea against sky at sunset" descr="Sea against sky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20493" r="0" b="2762"/>
          <a:stretch>
            <a:fillRect/>
          </a:stretch>
        </p:blipFill>
        <p:spPr>
          <a:xfrm>
            <a:off x="12192000" y="1270000"/>
            <a:ext cx="10922000" cy="11176000"/>
          </a:xfrm>
          <a:prstGeom prst="rect">
            <a:avLst/>
          </a:prstGeom>
        </p:spPr>
      </p:pic>
      <p:sp>
        <p:nvSpPr>
          <p:cNvPr id="162" name="Informatik B.Sc. Goethe Uni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546100" indent="-546100" algn="l">
              <a:buSzPct val="150000"/>
              <a:buChar char="•"/>
            </a:pPr>
            <a:r>
              <a:t>Informatik B.Sc. Goethe Uni</a:t>
            </a:r>
          </a:p>
          <a:p>
            <a:pPr marL="546100" indent="-546100" algn="l">
              <a:buSzPct val="150000"/>
              <a:buChar char="•"/>
            </a:pPr>
            <a:r>
              <a:t>Kreative Sachen</a:t>
            </a:r>
          </a:p>
          <a:p>
            <a:pPr lvl="1" marL="1092200" indent="-546100" algn="l">
              <a:buSzPct val="150000"/>
              <a:buChar char="•"/>
            </a:pPr>
            <a:r>
              <a:t>Filme</a:t>
            </a:r>
          </a:p>
          <a:p>
            <a:pPr lvl="1" marL="1092200" indent="-546100" algn="l">
              <a:buSzPct val="150000"/>
              <a:buChar char="•"/>
            </a:pPr>
            <a:r>
              <a:t>Programmieren </a:t>
            </a:r>
          </a:p>
          <a:p>
            <a:pPr lvl="1" marL="1092200" indent="-546100" algn="l">
              <a:buSzPct val="150000"/>
              <a:buChar char="•"/>
            </a:pPr>
            <a:r>
              <a:t>Kochen</a:t>
            </a:r>
          </a:p>
          <a:p>
            <a:pPr marL="546100" indent="-546100" algn="l">
              <a:buSzPct val="150000"/>
              <a:buChar char="•"/>
            </a:pPr>
            <a:r>
              <a:t>Gym + Schwimmen / Sauna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Was stell ich vor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Was stell ich vor?</a:t>
            </a:r>
          </a:p>
        </p:txBody>
      </p:sp>
      <p:sp>
        <p:nvSpPr>
          <p:cNvPr id="165" name="Rechtlich erlaubt sei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Rechtlich erlaubt sein</a:t>
            </a:r>
          </a:p>
          <a:p>
            <a:pPr/>
            <a:r>
              <a:t>Interessant </a:t>
            </a:r>
          </a:p>
          <a:p>
            <a:pPr/>
            <a:r>
              <a:t>Nicht zu kompliziert / in der Zeit machbar </a:t>
            </a:r>
          </a:p>
          <a:p>
            <a:pPr/>
            <a:r>
              <a:t>Passend zum Thema</a:t>
            </a:r>
          </a:p>
        </p:txBody>
      </p:sp>
      <p:sp>
        <p:nvSpPr>
          <p:cNvPr id="166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Einfaches “Simulation”-Programm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Einfaches “Simulation”-Programm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Ide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Idee</a:t>
            </a:r>
          </a:p>
        </p:txBody>
      </p:sp>
      <p:sp>
        <p:nvSpPr>
          <p:cNvPr id="171" name="Man erstellt Fahrzeug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 erstellt Fahrzeuge</a:t>
            </a:r>
          </a:p>
          <a:p>
            <a:pPr/>
            <a:r>
              <a:t>Verschiedene Klassen von Fahrzeugen haben unterschiedliche Eigenschaften</a:t>
            </a:r>
          </a:p>
          <a:p>
            <a:pPr/>
            <a:r>
              <a:t>Kollisionen sind nicht erlaubt </a:t>
            </a:r>
          </a:p>
          <a:p>
            <a:pPr/>
            <a:r>
              <a:t>Wenn nächste Spur frei, Wechsel (!)</a:t>
            </a:r>
          </a:p>
          <a:p>
            <a:pPr/>
            <a:r>
              <a:t>Durchsatz an Fahrzeugen  pro Zeitheinheit</a:t>
            </a:r>
          </a:p>
        </p:txBody>
      </p:sp>
      <p:sp>
        <p:nvSpPr>
          <p:cNvPr id="172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Aufbau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Aufbau</a:t>
            </a:r>
          </a:p>
        </p:txBody>
      </p:sp>
      <p:sp>
        <p:nvSpPr>
          <p:cNvPr id="175" name="Main Traffic…"/>
          <p:cNvSpPr txBox="1"/>
          <p:nvPr>
            <p:ph type="body" sz="half" idx="1"/>
          </p:nvPr>
        </p:nvSpPr>
        <p:spPr>
          <a:xfrm>
            <a:off x="1219200" y="4013200"/>
            <a:ext cx="13827677" cy="8483600"/>
          </a:xfrm>
          <a:prstGeom prst="rect">
            <a:avLst/>
          </a:prstGeom>
        </p:spPr>
        <p:txBody>
          <a:bodyPr/>
          <a:lstStyle/>
          <a:p>
            <a:pPr/>
            <a:r>
              <a:t>Main Traffic</a:t>
            </a:r>
          </a:p>
          <a:p>
            <a:pPr/>
            <a:r>
              <a:t>Swing für die GUI benutzt</a:t>
            </a:r>
          </a:p>
          <a:p>
            <a:pPr/>
            <a:r>
              <a:t>Road </a:t>
            </a:r>
          </a:p>
          <a:p>
            <a:pPr lvl="1"/>
            <a:r>
              <a:t>ist letztendlich eine Liste  von Autos</a:t>
            </a:r>
          </a:p>
          <a:p>
            <a:pPr lvl="1"/>
            <a:r>
              <a:t>Setzt sich mit der Collision auseinander</a:t>
            </a:r>
          </a:p>
          <a:p>
            <a:pPr lvl="1"/>
            <a:r>
              <a:t>CarCount wird hier inkrementiert</a:t>
            </a:r>
          </a:p>
          <a:p>
            <a:pPr/>
            <a:r>
              <a:t>Vehicle ist Oberklasse der Fahrzeuge und die 3 Modelle Sport, Semi und SUV erben von ihr</a:t>
            </a:r>
          </a:p>
        </p:txBody>
      </p:sp>
      <p:sp>
        <p:nvSpPr>
          <p:cNvPr id="176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7" name="Screenshot 2023-04-12 at 11.39.27.png" descr="Screenshot 2023-04-12 at 11.39.2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07224" y="3420057"/>
            <a:ext cx="6384366" cy="96698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Quadratisch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Quadratisch</a:t>
            </a:r>
          </a:p>
        </p:txBody>
      </p:sp>
      <p:pic>
        <p:nvPicPr>
          <p:cNvPr id="180" name="Screenshot 2023-04-12 at 11.54.51.png" descr="Screenshot 2023-04-12 at 11.54.5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89081" y="2716740"/>
            <a:ext cx="18405838" cy="1095743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olli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Collision</a:t>
            </a:r>
          </a:p>
        </p:txBody>
      </p:sp>
      <p:sp>
        <p:nvSpPr>
          <p:cNvPr id="183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4" name="Screenshot 2023-04-12 at 11.45.59.png" descr="Screenshot 2023-04-12 at 11.45.5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462682" y="3282839"/>
            <a:ext cx="19458636" cy="1002325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Rectangle"/>
          <p:cNvSpPr/>
          <p:nvPr/>
        </p:nvSpPr>
        <p:spPr>
          <a:xfrm>
            <a:off x="3479800" y="2438400"/>
            <a:ext cx="6421610" cy="3059225"/>
          </a:xfrm>
          <a:prstGeom prst="rect">
            <a:avLst/>
          </a:prstGeom>
          <a:solidFill>
            <a:schemeClr val="accent1">
              <a:hueOff val="-245591"/>
              <a:satOff val="13830"/>
              <a:lumOff val="17557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00000"/>
              </a:lnSpc>
              <a:defRPr sz="32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189" name="Rectangle"/>
          <p:cNvSpPr/>
          <p:nvPr/>
        </p:nvSpPr>
        <p:spPr>
          <a:xfrm>
            <a:off x="13893800" y="8864600"/>
            <a:ext cx="6421610" cy="3059225"/>
          </a:xfrm>
          <a:prstGeom prst="rect">
            <a:avLst/>
          </a:prstGeom>
          <a:solidFill>
            <a:schemeClr val="accent1">
              <a:hueOff val="-245591"/>
              <a:satOff val="13830"/>
              <a:lumOff val="17557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00000"/>
              </a:lnSpc>
              <a:defRPr sz="3200"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190" name="Rectangle"/>
          <p:cNvSpPr/>
          <p:nvPr/>
        </p:nvSpPr>
        <p:spPr>
          <a:xfrm>
            <a:off x="8712200" y="5638800"/>
            <a:ext cx="6421610" cy="3059225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1130300">
              <a:lnSpc>
                <a:spcPct val="100000"/>
              </a:lnSpc>
              <a:defRPr sz="32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pPr>
          </a:p>
        </p:txBody>
      </p:sp>
      <p:sp>
        <p:nvSpPr>
          <p:cNvPr id="191" name="Line"/>
          <p:cNvSpPr/>
          <p:nvPr/>
        </p:nvSpPr>
        <p:spPr>
          <a:xfrm flipV="1">
            <a:off x="8737599" y="8839200"/>
            <a:ext cx="1" cy="2118642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2" name="X"/>
          <p:cNvSpPr txBox="1"/>
          <p:nvPr/>
        </p:nvSpPr>
        <p:spPr>
          <a:xfrm>
            <a:off x="8569350" y="11279124"/>
            <a:ext cx="336500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X</a:t>
            </a:r>
          </a:p>
        </p:txBody>
      </p:sp>
      <p:sp>
        <p:nvSpPr>
          <p:cNvPr id="193" name="Line"/>
          <p:cNvSpPr/>
          <p:nvPr/>
        </p:nvSpPr>
        <p:spPr>
          <a:xfrm flipV="1">
            <a:off x="3581399" y="5670574"/>
            <a:ext cx="1" cy="2118642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4" name="u.getX()"/>
          <p:cNvSpPr txBox="1"/>
          <p:nvPr/>
        </p:nvSpPr>
        <p:spPr>
          <a:xfrm>
            <a:off x="2966465" y="8110498"/>
            <a:ext cx="1229869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u.getX()</a:t>
            </a:r>
          </a:p>
        </p:txBody>
      </p:sp>
      <p:sp>
        <p:nvSpPr>
          <p:cNvPr id="195" name="Line"/>
          <p:cNvSpPr/>
          <p:nvPr/>
        </p:nvSpPr>
        <p:spPr>
          <a:xfrm flipV="1">
            <a:off x="13944600" y="12090399"/>
            <a:ext cx="1" cy="601016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6" name="u.getX()"/>
          <p:cNvSpPr txBox="1"/>
          <p:nvPr/>
        </p:nvSpPr>
        <p:spPr>
          <a:xfrm>
            <a:off x="13329665" y="12857990"/>
            <a:ext cx="1229869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u.getX()</a:t>
            </a:r>
          </a:p>
        </p:txBody>
      </p:sp>
      <p:sp>
        <p:nvSpPr>
          <p:cNvPr id="197" name="Line"/>
          <p:cNvSpPr/>
          <p:nvPr/>
        </p:nvSpPr>
        <p:spPr>
          <a:xfrm>
            <a:off x="3581399" y="4309415"/>
            <a:ext cx="621841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8" name="u.getWidth()"/>
          <p:cNvSpPr txBox="1"/>
          <p:nvPr/>
        </p:nvSpPr>
        <p:spPr>
          <a:xfrm>
            <a:off x="1475740" y="4031539"/>
            <a:ext cx="1874521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u.getWidth()</a:t>
            </a:r>
          </a:p>
        </p:txBody>
      </p:sp>
      <p:sp>
        <p:nvSpPr>
          <p:cNvPr id="199" name="Line"/>
          <p:cNvSpPr/>
          <p:nvPr/>
        </p:nvSpPr>
        <p:spPr>
          <a:xfrm>
            <a:off x="8864600" y="7168412"/>
            <a:ext cx="6218411" cy="1"/>
          </a:xfrm>
          <a:prstGeom prst="line">
            <a:avLst/>
          </a:prstGeom>
          <a:ln w="1016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0" name="v.getWidth()"/>
          <p:cNvSpPr txBox="1"/>
          <p:nvPr/>
        </p:nvSpPr>
        <p:spPr>
          <a:xfrm>
            <a:off x="6779209" y="6890536"/>
            <a:ext cx="1833982" cy="555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v.getWidth()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Canela Bold"/>
        <a:ea typeface="Canela Bold"/>
        <a:cs typeface="Canela Bold"/>
      </a:majorFont>
      <a:minorFont>
        <a:latin typeface="Canela Bold"/>
        <a:ea typeface="Canela Bold"/>
        <a:cs typeface="Canela Bold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1303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400" rtl="0" fontAlgn="auto" latinLnBrk="0" hangingPunct="0">
          <a:lnSpc>
            <a:spcPct val="9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Text Regular"/>
            <a:ea typeface="Canela Text Regular"/>
            <a:cs typeface="Canela Text Regular"/>
            <a:sym typeface="Canela Text Regula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